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97" r:id="rId3"/>
    <p:sldId id="302" r:id="rId4"/>
    <p:sldId id="279" r:id="rId5"/>
    <p:sldId id="289" r:id="rId6"/>
    <p:sldId id="290" r:id="rId7"/>
    <p:sldId id="299" r:id="rId8"/>
    <p:sldId id="291" r:id="rId9"/>
    <p:sldId id="292" r:id="rId10"/>
    <p:sldId id="293" r:id="rId11"/>
    <p:sldId id="300" r:id="rId12"/>
    <p:sldId id="301" r:id="rId13"/>
    <p:sldId id="295" r:id="rId14"/>
    <p:sldId id="296" r:id="rId15"/>
    <p:sldId id="287" r:id="rId16"/>
    <p:sldId id="268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73" autoAdjust="0"/>
    <p:restoredTop sz="67596" autoAdjust="0"/>
  </p:normalViewPr>
  <p:slideViewPr>
    <p:cSldViewPr snapToGrid="0">
      <p:cViewPr varScale="1">
        <p:scale>
          <a:sx n="99" d="100"/>
          <a:sy n="99" d="100"/>
        </p:scale>
        <p:origin x="73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D2C2F6-CFF2-4DB2-B902-709681173087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956F-B194-4744-9CEB-083D4D3B5D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239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956F-B194-4744-9CEB-083D4D3B5D8F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16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9345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781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3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462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569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6208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1941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27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893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1305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48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652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778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497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355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FA988-A4E0-4009-A1A8-C8D9F3B9717F}" type="datetimeFigureOut">
              <a:rPr lang="nl-NL" smtClean="0"/>
              <a:t>29-05-18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581C2C-72FD-4746-86EC-C58E1E59E2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618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google.nl/url?sa=t&amp;rct=j&amp;q=&amp;esrc=s&amp;source=video&amp;cd=9&amp;cad=rja&amp;uact=8&amp;ved=0ahUKEwjQy5Dkgq7aAhXQUlAKHdcaAdUQtwIIVDAI&amp;url=https://www.youtube.com/watch?v%3DEfJx2kZAz2g&amp;usg=AOvVaw1rhCoNLJE2nHFnLe71hpb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Onderwijsontwerp </a:t>
            </a:r>
            <a:br>
              <a:rPr lang="nl-NL" dirty="0"/>
            </a:br>
            <a:r>
              <a:rPr lang="nl-NL" dirty="0"/>
              <a:t>cluster havo/vwo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Bijeenkomst dinsdagavond 29 mei 2018</a:t>
            </a:r>
          </a:p>
          <a:p>
            <a:r>
              <a:rPr lang="nl-NL" dirty="0"/>
              <a:t>Ouders en leerlingen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23E39F-A62B-DA4B-8F15-158F44478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6" y="5992767"/>
            <a:ext cx="27432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90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er ruimte gemaakt voor de leerroutes?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Dat doen we door het model 80/20 in te voeren.</a:t>
            </a:r>
          </a:p>
          <a:p>
            <a:endParaRPr lang="nl-NL" dirty="0"/>
          </a:p>
          <a:p>
            <a:r>
              <a:rPr lang="nl-NL" dirty="0"/>
              <a:t>De vakken bieden hun </a:t>
            </a:r>
            <a:r>
              <a:rPr lang="nl-NL" dirty="0" err="1"/>
              <a:t>vakprogramma</a:t>
            </a:r>
            <a:r>
              <a:rPr lang="nl-NL" dirty="0"/>
              <a:t> aan in 80 % van de tijd. </a:t>
            </a:r>
          </a:p>
          <a:p>
            <a:r>
              <a:rPr lang="nl-NL" dirty="0"/>
              <a:t>Daarmee blijft 20% over om een deel van de bijzondere leerroutes aan te bieden.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77069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die 20% in de onderbouw ingevuld?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832178"/>
            <a:ext cx="9574249" cy="5025822"/>
          </a:xfrm>
        </p:spPr>
        <p:txBody>
          <a:bodyPr>
            <a:normAutofit/>
          </a:bodyPr>
          <a:lstStyle/>
          <a:p>
            <a:r>
              <a:rPr lang="nl-NL" dirty="0"/>
              <a:t>Door te kiezen uit:</a:t>
            </a:r>
          </a:p>
          <a:p>
            <a:pPr lvl="1"/>
            <a:r>
              <a:rPr lang="nl-NL" sz="1800" dirty="0"/>
              <a:t>Technasium</a:t>
            </a:r>
          </a:p>
          <a:p>
            <a:pPr lvl="1"/>
            <a:endParaRPr lang="nl-NL" sz="1800" dirty="0"/>
          </a:p>
          <a:p>
            <a:pPr lvl="1"/>
            <a:r>
              <a:rPr lang="nl-NL" sz="1800" dirty="0"/>
              <a:t>Natuurroute</a:t>
            </a:r>
          </a:p>
          <a:p>
            <a:pPr lvl="1"/>
            <a:r>
              <a:rPr lang="nl-NL" sz="1800" dirty="0"/>
              <a:t>Cultuurroute</a:t>
            </a:r>
          </a:p>
          <a:p>
            <a:pPr lvl="1"/>
            <a:r>
              <a:rPr lang="nl-NL" sz="1800" dirty="0"/>
              <a:t>Maatschappijroute</a:t>
            </a:r>
          </a:p>
          <a:p>
            <a:endParaRPr lang="nl-NL" dirty="0"/>
          </a:p>
          <a:p>
            <a:r>
              <a:rPr lang="nl-NL" dirty="0"/>
              <a:t>In deze routes komen ook algemene vaardigheden aan bod zoals:</a:t>
            </a:r>
          </a:p>
          <a:p>
            <a:pPr lvl="1"/>
            <a:r>
              <a:rPr lang="nl-NL" sz="1800" dirty="0"/>
              <a:t>Plannen</a:t>
            </a:r>
          </a:p>
          <a:p>
            <a:pPr lvl="1"/>
            <a:r>
              <a:rPr lang="nl-NL" sz="1800" dirty="0"/>
              <a:t>Zelfstandig werken</a:t>
            </a:r>
          </a:p>
          <a:p>
            <a:pPr lvl="1"/>
            <a:r>
              <a:rPr lang="nl-NL" sz="1800" dirty="0"/>
              <a:t>Samenwerken</a:t>
            </a:r>
          </a:p>
          <a:p>
            <a:pPr lvl="1"/>
            <a:r>
              <a:rPr lang="nl-NL" sz="1800" dirty="0"/>
              <a:t>Zelfreflectie</a:t>
            </a:r>
          </a:p>
          <a:p>
            <a:pPr lvl="1"/>
            <a:endParaRPr lang="nl-NL" sz="1800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126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wordt die 20% in de bovenbouw ingevuld?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leerling heeft de keuze uit:</a:t>
            </a:r>
          </a:p>
          <a:p>
            <a:endParaRPr lang="nl-NL" dirty="0"/>
          </a:p>
          <a:p>
            <a:r>
              <a:rPr lang="nl-NL" dirty="0"/>
              <a:t>Ondersteuningsprogramma: voor ‘zwakke vakken’</a:t>
            </a:r>
          </a:p>
          <a:p>
            <a:r>
              <a:rPr lang="nl-NL" dirty="0"/>
              <a:t>Verdiepingsprogramma: uit motivatie en interesse onderzoekt de leerling binnen of buiten de vakken verdiepende mogelijkheden</a:t>
            </a:r>
          </a:p>
          <a:p>
            <a:r>
              <a:rPr lang="nl-NL" dirty="0"/>
              <a:t>Verbredingsprogramma: de leerling volgt binnen of buiten school extra vakken</a:t>
            </a:r>
          </a:p>
          <a:p>
            <a:r>
              <a:rPr lang="nl-NL" dirty="0"/>
              <a:t>De leerling komt zelf met een voorstel om die tijd te benutten waaraan altijd leerdoelen gekoppeld zijn (bv buitenlandstage)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092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pijlers van het onderwijs: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Pijler 1: kennis – presteren op niveau</a:t>
            </a:r>
          </a:p>
          <a:p>
            <a:endParaRPr lang="nl-NL" sz="2400" dirty="0"/>
          </a:p>
          <a:p>
            <a:r>
              <a:rPr lang="nl-NL" sz="2400" dirty="0"/>
              <a:t>Pijler 2: eigenaarschap – regie leren voeren</a:t>
            </a:r>
          </a:p>
          <a:p>
            <a:endParaRPr lang="nl-NL" sz="2400" dirty="0"/>
          </a:p>
          <a:p>
            <a:r>
              <a:rPr lang="nl-NL" sz="2400" dirty="0"/>
              <a:t>Pijler 3: motivatie – eigen talenten ontdekken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193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uiteindelijke doel van ons onderwijs?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Proactieve jongeren die keuzes durven maken, betrokkenheid bij hun omgeving tonen en verantwoordelijkheid nemen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96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3958046"/>
            <a:ext cx="8596668" cy="2657814"/>
          </a:xfrm>
        </p:spPr>
        <p:txBody>
          <a:bodyPr>
            <a:normAutofit fontScale="70000" lnSpcReduction="20000"/>
          </a:bodyPr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https://www.google.nl/url?sa=t&amp;rct=j&amp;q=&amp;esrc=s&amp;source=video&amp;cd=9&amp;cad=rja&amp;uact=8&amp;ved=0ahUKEwjQy5Dkgq7aAhXQUlAKHdcaAdUQtwIIVDAI&amp;url=https%3A%2F%2Fwww.youtube.com%2Fwatch%3Fv%3DEfJx2kZAz2g&amp;usg=AOvVaw1rhCoNLJE2nHFnLe71hpbt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388853"/>
            <a:ext cx="7590210" cy="511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84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1EC319C-5ECC-4942-8B54-D0D8B4D7BF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8131"/>
            <a:ext cx="12192000" cy="81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56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uiteindelijke doel van ons onderwijs?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sz="2800" dirty="0"/>
              <a:t>Proactieve jongeren die keuzes durven maken, betrokkenheid bij hun omgeving tonen en verantwoordelijkheid nemen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7213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Onze pijlers van het onderwijs: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400" dirty="0"/>
              <a:t>Pijler 1: kennis – presteren op niveau</a:t>
            </a:r>
          </a:p>
          <a:p>
            <a:endParaRPr lang="nl-NL" sz="2400" dirty="0"/>
          </a:p>
          <a:p>
            <a:r>
              <a:rPr lang="nl-NL" sz="2400" dirty="0"/>
              <a:t>Pijler 2: eigenaarschap – regie leren voeren</a:t>
            </a:r>
          </a:p>
          <a:p>
            <a:endParaRPr lang="nl-NL" sz="2400" dirty="0"/>
          </a:p>
          <a:p>
            <a:r>
              <a:rPr lang="nl-NL" sz="2400" dirty="0"/>
              <a:t>Pijler 3: motivatie – eigen talenten ontdekken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37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staat vast?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De nieuwe school biedt alle reguliere leerwegen aan:</a:t>
            </a:r>
          </a:p>
          <a:p>
            <a:endParaRPr lang="nl-NL" dirty="0"/>
          </a:p>
          <a:p>
            <a:r>
              <a:rPr lang="nl-NL" dirty="0">
                <a:solidFill>
                  <a:srgbClr val="FF0000"/>
                </a:solidFill>
              </a:rPr>
              <a:t>Gymnasium (vwo)</a:t>
            </a:r>
          </a:p>
          <a:p>
            <a:r>
              <a:rPr lang="nl-NL" dirty="0">
                <a:solidFill>
                  <a:srgbClr val="FF0000"/>
                </a:solidFill>
              </a:rPr>
              <a:t>Atheneum (vwo)</a:t>
            </a:r>
          </a:p>
          <a:p>
            <a:r>
              <a:rPr lang="nl-NL" dirty="0">
                <a:solidFill>
                  <a:srgbClr val="FF0000"/>
                </a:solidFill>
              </a:rPr>
              <a:t>Havo</a:t>
            </a: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r>
              <a:rPr lang="nl-NL" dirty="0">
                <a:solidFill>
                  <a:srgbClr val="0070C0"/>
                </a:solidFill>
              </a:rPr>
              <a:t>Theoretische Leerweg (mavo)</a:t>
            </a:r>
          </a:p>
          <a:p>
            <a:r>
              <a:rPr lang="nl-NL" dirty="0">
                <a:solidFill>
                  <a:srgbClr val="0070C0"/>
                </a:solidFill>
              </a:rPr>
              <a:t>Kaderberoepsgerichte Leerweg</a:t>
            </a:r>
          </a:p>
          <a:p>
            <a:r>
              <a:rPr lang="nl-NL" dirty="0">
                <a:solidFill>
                  <a:srgbClr val="0070C0"/>
                </a:solidFill>
              </a:rPr>
              <a:t>Basisberoepsgerichte Leerweg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220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Waarop richten wij het onderwijs binnen de havo en het vwo?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Versterken van autonomie van leerlingen: de leerling heeft zelf invloed op de leerroute die hij aflegt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Waarom doen we dat?</a:t>
            </a:r>
          </a:p>
          <a:p>
            <a:endParaRPr lang="nl-NL" dirty="0"/>
          </a:p>
          <a:p>
            <a:r>
              <a:rPr lang="nl-NL" dirty="0"/>
              <a:t>Leerlingen hebben verschillende onderwijsbehoeften</a:t>
            </a:r>
          </a:p>
          <a:p>
            <a:r>
              <a:rPr lang="nl-NL" dirty="0"/>
              <a:t>Leerlingen hebben verschillende interesses en capaciteiten</a:t>
            </a:r>
          </a:p>
          <a:p>
            <a:r>
              <a:rPr lang="nl-NL" dirty="0"/>
              <a:t>De Havo- of vwo-leerling bestaat niet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Uitdaging: kan het systeem de leerling volgen in plaats van dat de leerling het systeem volgt?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71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in het onderwijs?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Als de leerling een eigen leerroute mag kiezen, moeten we een gevarieerd aanbod van leerroutes doen.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Dus: de nieuwe school ontwikkelt meerdere leerroutes die passen bij de interesses en capaciteiten van de leerling</a:t>
            </a:r>
          </a:p>
          <a:p>
            <a:r>
              <a:rPr lang="nl-NL" dirty="0"/>
              <a:t>Dus: de nieuwe school zorgt ervoor dat de leerling in aanraking komt  met verschillende talentstromen om zijn eigen talenten te ontdekken</a:t>
            </a:r>
          </a:p>
          <a:p>
            <a:r>
              <a:rPr lang="nl-NL" dirty="0"/>
              <a:t>Dus: de school zorgt ervoor dat de leerling op verschillende niveaus examens kan afleggen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826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2040148" y="3490960"/>
            <a:ext cx="7973242" cy="669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62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Rechthoek 8"/>
          <p:cNvSpPr/>
          <p:nvPr/>
        </p:nvSpPr>
        <p:spPr>
          <a:xfrm>
            <a:off x="2054154" y="4221328"/>
            <a:ext cx="7973242" cy="669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62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Rechthoek 9"/>
          <p:cNvSpPr/>
          <p:nvPr/>
        </p:nvSpPr>
        <p:spPr>
          <a:xfrm>
            <a:off x="2054155" y="4978193"/>
            <a:ext cx="7973242" cy="669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62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36" name="Rechte verbindingslijn met pijl 35"/>
          <p:cNvCxnSpPr/>
          <p:nvPr/>
        </p:nvCxnSpPr>
        <p:spPr>
          <a:xfrm flipV="1">
            <a:off x="2054154" y="3776380"/>
            <a:ext cx="8147637" cy="4767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/>
          <p:cNvCxnSpPr/>
          <p:nvPr/>
        </p:nvCxnSpPr>
        <p:spPr>
          <a:xfrm flipV="1">
            <a:off x="2054154" y="4513081"/>
            <a:ext cx="8147637" cy="4767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 flipV="1">
            <a:off x="2054154" y="5260768"/>
            <a:ext cx="8147637" cy="4767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hoek 60"/>
          <p:cNvSpPr/>
          <p:nvPr/>
        </p:nvSpPr>
        <p:spPr>
          <a:xfrm>
            <a:off x="2477416" y="3459854"/>
            <a:ext cx="1196308" cy="22018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sz="1292" dirty="0"/>
          </a:p>
        </p:txBody>
      </p:sp>
      <p:sp>
        <p:nvSpPr>
          <p:cNvPr id="60" name="Rechthoek 59"/>
          <p:cNvSpPr/>
          <p:nvPr/>
        </p:nvSpPr>
        <p:spPr>
          <a:xfrm>
            <a:off x="7127318" y="3450703"/>
            <a:ext cx="1196308" cy="22018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sz="1292" dirty="0"/>
          </a:p>
        </p:txBody>
      </p:sp>
      <p:sp>
        <p:nvSpPr>
          <p:cNvPr id="4" name="Tekstvak 3"/>
          <p:cNvSpPr txBox="1"/>
          <p:nvPr/>
        </p:nvSpPr>
        <p:spPr>
          <a:xfrm>
            <a:off x="1514118" y="1278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Basisstructuur cluster havo-vwo-gymnasium: programma 80/20</a:t>
            </a:r>
          </a:p>
        </p:txBody>
      </p:sp>
      <p:sp>
        <p:nvSpPr>
          <p:cNvPr id="5" name="Rechthoek 4"/>
          <p:cNvSpPr/>
          <p:nvPr/>
        </p:nvSpPr>
        <p:spPr>
          <a:xfrm>
            <a:off x="2054153" y="844315"/>
            <a:ext cx="7973242" cy="669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62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6" name="Rechthoek 5"/>
          <p:cNvSpPr/>
          <p:nvPr/>
        </p:nvSpPr>
        <p:spPr>
          <a:xfrm>
            <a:off x="2054153" y="1621388"/>
            <a:ext cx="7973242" cy="669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62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Rechthoek 6"/>
          <p:cNvSpPr/>
          <p:nvPr/>
        </p:nvSpPr>
        <p:spPr>
          <a:xfrm>
            <a:off x="2054153" y="2376509"/>
            <a:ext cx="7973242" cy="6696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62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1" name="Rechthoek 10"/>
          <p:cNvSpPr/>
          <p:nvPr/>
        </p:nvSpPr>
        <p:spPr>
          <a:xfrm>
            <a:off x="2467029" y="844315"/>
            <a:ext cx="1597438" cy="22018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92" dirty="0"/>
              <a:t>Natuur &amp; </a:t>
            </a:r>
          </a:p>
          <a:p>
            <a:pPr algn="r"/>
            <a:r>
              <a:rPr lang="nl-NL" sz="1292" dirty="0"/>
              <a:t>Techniek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429957" y="839802"/>
            <a:ext cx="1597438" cy="22018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92" dirty="0"/>
              <a:t>Cultuur &amp; maatschappij</a:t>
            </a:r>
          </a:p>
        </p:txBody>
      </p:sp>
      <p:sp>
        <p:nvSpPr>
          <p:cNvPr id="13" name="Rechthoek 12"/>
          <p:cNvSpPr/>
          <p:nvPr/>
        </p:nvSpPr>
        <p:spPr>
          <a:xfrm>
            <a:off x="4488679" y="835289"/>
            <a:ext cx="1597438" cy="22018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92" dirty="0"/>
              <a:t>Natuur &amp; </a:t>
            </a:r>
          </a:p>
          <a:p>
            <a:pPr algn="r"/>
            <a:r>
              <a:rPr lang="nl-NL" sz="1292" dirty="0"/>
              <a:t>gezondheid</a:t>
            </a:r>
          </a:p>
        </p:txBody>
      </p:sp>
      <p:sp>
        <p:nvSpPr>
          <p:cNvPr id="14" name="Rechthoek 13"/>
          <p:cNvSpPr/>
          <p:nvPr/>
        </p:nvSpPr>
        <p:spPr>
          <a:xfrm>
            <a:off x="6459318" y="844315"/>
            <a:ext cx="1597438" cy="22018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1292" dirty="0"/>
              <a:t>Economie &amp; maatschappij</a:t>
            </a:r>
          </a:p>
        </p:txBody>
      </p:sp>
      <p:sp>
        <p:nvSpPr>
          <p:cNvPr id="16" name="Ovaal 15"/>
          <p:cNvSpPr/>
          <p:nvPr/>
        </p:nvSpPr>
        <p:spPr>
          <a:xfrm rot="16200000">
            <a:off x="3682221" y="1741677"/>
            <a:ext cx="2125407" cy="380482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92" dirty="0"/>
              <a:t>20%</a:t>
            </a:r>
          </a:p>
        </p:txBody>
      </p:sp>
      <p:sp>
        <p:nvSpPr>
          <p:cNvPr id="17" name="Ovaal 16"/>
          <p:cNvSpPr/>
          <p:nvPr/>
        </p:nvSpPr>
        <p:spPr>
          <a:xfrm rot="16200000">
            <a:off x="5632202" y="1763075"/>
            <a:ext cx="2125407" cy="380482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92" dirty="0"/>
              <a:t>20%</a:t>
            </a:r>
          </a:p>
        </p:txBody>
      </p:sp>
      <p:sp>
        <p:nvSpPr>
          <p:cNvPr id="18" name="Ovaal 17"/>
          <p:cNvSpPr/>
          <p:nvPr/>
        </p:nvSpPr>
        <p:spPr>
          <a:xfrm rot="16200000">
            <a:off x="7602840" y="1751005"/>
            <a:ext cx="2125407" cy="380482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92" dirty="0"/>
              <a:t>20%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455210" y="3458955"/>
            <a:ext cx="3652555" cy="220186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sz="1292" dirty="0"/>
          </a:p>
        </p:txBody>
      </p:sp>
      <p:sp>
        <p:nvSpPr>
          <p:cNvPr id="34" name="Ovaal 33"/>
          <p:cNvSpPr/>
          <p:nvPr/>
        </p:nvSpPr>
        <p:spPr>
          <a:xfrm rot="16200000">
            <a:off x="1645966" y="4387736"/>
            <a:ext cx="2125407" cy="380482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92" dirty="0"/>
              <a:t>20%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2122477" y="5431892"/>
            <a:ext cx="1552094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15" dirty="0"/>
              <a:t>Technasium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6476496" y="4278112"/>
            <a:ext cx="1631269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5" dirty="0"/>
              <a:t>Natuur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6476495" y="4593477"/>
            <a:ext cx="1985420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5" dirty="0"/>
              <a:t>Maatschappij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6476495" y="4934493"/>
            <a:ext cx="1199546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5" dirty="0"/>
              <a:t>Kunst &amp; cultuur</a:t>
            </a:r>
          </a:p>
        </p:txBody>
      </p:sp>
      <p:cxnSp>
        <p:nvCxnSpPr>
          <p:cNvPr id="40" name="Rechte verbindingslijn 39"/>
          <p:cNvCxnSpPr/>
          <p:nvPr/>
        </p:nvCxnSpPr>
        <p:spPr>
          <a:xfrm flipV="1">
            <a:off x="3258903" y="3259122"/>
            <a:ext cx="5954770" cy="6604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>
            <a:stCxn id="11" idx="2"/>
          </p:cNvCxnSpPr>
          <p:nvPr/>
        </p:nvCxnSpPr>
        <p:spPr>
          <a:xfrm>
            <a:off x="3265750" y="3046177"/>
            <a:ext cx="307" cy="412778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9213367" y="3045321"/>
            <a:ext cx="307" cy="412778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5241595" y="3025498"/>
            <a:ext cx="307" cy="232615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7257578" y="3033112"/>
            <a:ext cx="307" cy="232615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3251926" y="6062836"/>
            <a:ext cx="594830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3258904" y="5657033"/>
            <a:ext cx="307" cy="412778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9206598" y="5650397"/>
            <a:ext cx="307" cy="412778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6283198" y="5652525"/>
            <a:ext cx="307" cy="697846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/>
          <p:cNvSpPr/>
          <p:nvPr/>
        </p:nvSpPr>
        <p:spPr>
          <a:xfrm>
            <a:off x="5550592" y="6251189"/>
            <a:ext cx="1465211" cy="317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662" dirty="0"/>
              <a:t>PO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2398264" y="6045968"/>
            <a:ext cx="3518631" cy="603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8" dirty="0"/>
              <a:t>Keuze: </a:t>
            </a:r>
          </a:p>
          <a:p>
            <a:pPr marL="263776" indent="-263776">
              <a:buFontTx/>
              <a:buChar char="-"/>
            </a:pPr>
            <a:r>
              <a:rPr lang="nl-NL" sz="1108" dirty="0"/>
              <a:t>h/v/g</a:t>
            </a:r>
          </a:p>
          <a:p>
            <a:pPr marL="263776" indent="-263776">
              <a:buFontTx/>
              <a:buChar char="-"/>
            </a:pPr>
            <a:r>
              <a:rPr lang="nl-NL" sz="1108" dirty="0"/>
              <a:t>technasium, gymnasium of talentstroom</a:t>
            </a:r>
          </a:p>
        </p:txBody>
      </p:sp>
      <p:sp>
        <p:nvSpPr>
          <p:cNvPr id="56" name="Rechthoek 55"/>
          <p:cNvSpPr/>
          <p:nvPr/>
        </p:nvSpPr>
        <p:spPr>
          <a:xfrm>
            <a:off x="10201790" y="3605137"/>
            <a:ext cx="466210" cy="341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8" dirty="0">
                <a:solidFill>
                  <a:schemeClr val="bg1"/>
                </a:solidFill>
              </a:rPr>
              <a:t>H/V</a:t>
            </a:r>
          </a:p>
        </p:txBody>
      </p:sp>
      <p:sp>
        <p:nvSpPr>
          <p:cNvPr id="57" name="Rechthoek 56"/>
          <p:cNvSpPr/>
          <p:nvPr/>
        </p:nvSpPr>
        <p:spPr>
          <a:xfrm>
            <a:off x="10213141" y="4342176"/>
            <a:ext cx="466210" cy="341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8" dirty="0">
                <a:solidFill>
                  <a:schemeClr val="bg1"/>
                </a:solidFill>
              </a:rPr>
              <a:t>HV/V</a:t>
            </a:r>
          </a:p>
        </p:txBody>
      </p:sp>
      <p:sp>
        <p:nvSpPr>
          <p:cNvPr id="58" name="Rechthoek 57"/>
          <p:cNvSpPr/>
          <p:nvPr/>
        </p:nvSpPr>
        <p:spPr>
          <a:xfrm>
            <a:off x="10201790" y="5062936"/>
            <a:ext cx="466210" cy="3418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8" dirty="0">
                <a:solidFill>
                  <a:schemeClr val="bg1"/>
                </a:solidFill>
              </a:rPr>
              <a:t>HV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461084" y="5671997"/>
            <a:ext cx="3648581" cy="2911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92" dirty="0">
                <a:solidFill>
                  <a:schemeClr val="bg1"/>
                </a:solidFill>
              </a:rPr>
              <a:t>Talentstroom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2472698" y="5677964"/>
            <a:ext cx="1208236" cy="29117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92" dirty="0">
                <a:solidFill>
                  <a:schemeClr val="bg1"/>
                </a:solidFill>
              </a:rPr>
              <a:t>Technasium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7133848" y="5662686"/>
            <a:ext cx="1189778" cy="29117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92" dirty="0">
                <a:solidFill>
                  <a:schemeClr val="bg1"/>
                </a:solidFill>
              </a:rPr>
              <a:t>Gymnasium*</a:t>
            </a:r>
          </a:p>
        </p:txBody>
      </p:sp>
      <p:cxnSp>
        <p:nvCxnSpPr>
          <p:cNvPr id="62" name="Rechte verbindingslijn 61"/>
          <p:cNvCxnSpPr/>
          <p:nvPr/>
        </p:nvCxnSpPr>
        <p:spPr>
          <a:xfrm>
            <a:off x="6283196" y="3262559"/>
            <a:ext cx="3796" cy="195785"/>
          </a:xfrm>
          <a:prstGeom prst="line">
            <a:avLst/>
          </a:prstGeom>
          <a:ln w="1270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al 63"/>
          <p:cNvSpPr/>
          <p:nvPr/>
        </p:nvSpPr>
        <p:spPr>
          <a:xfrm rot="16200000">
            <a:off x="3721998" y="4372977"/>
            <a:ext cx="2125407" cy="380482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92" dirty="0"/>
              <a:t>20%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6476496" y="3978617"/>
            <a:ext cx="1631269" cy="24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15" i="1" dirty="0"/>
              <a:t>Keuze uit:</a:t>
            </a:r>
          </a:p>
        </p:txBody>
      </p:sp>
      <p:sp>
        <p:nvSpPr>
          <p:cNvPr id="63" name="Ovaal 62"/>
          <p:cNvSpPr/>
          <p:nvPr/>
        </p:nvSpPr>
        <p:spPr>
          <a:xfrm rot="16200000">
            <a:off x="1648028" y="1778953"/>
            <a:ext cx="2125407" cy="380482"/>
          </a:xfrm>
          <a:prstGeom prst="ellipse">
            <a:avLst/>
          </a:prstGeom>
          <a:solidFill>
            <a:srgbClr val="B07B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92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232443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bieden we nog meer 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Cultuurprofielschool</a:t>
            </a:r>
          </a:p>
          <a:p>
            <a:endParaRPr lang="nl-NL" dirty="0"/>
          </a:p>
          <a:p>
            <a:r>
              <a:rPr lang="nl-NL" dirty="0"/>
              <a:t>Sport</a:t>
            </a:r>
          </a:p>
          <a:p>
            <a:endParaRPr lang="nl-NL" dirty="0"/>
          </a:p>
          <a:p>
            <a:r>
              <a:rPr lang="nl-NL" dirty="0"/>
              <a:t>International Business College (IBC) - geldt voor de havo</a:t>
            </a:r>
          </a:p>
          <a:p>
            <a:pPr lvl="1"/>
            <a:r>
              <a:rPr lang="nl-NL" dirty="0"/>
              <a:t>Gericht op ondernemen</a:t>
            </a:r>
          </a:p>
          <a:p>
            <a:pPr lvl="1"/>
            <a:endParaRPr lang="nl-NL" dirty="0"/>
          </a:p>
          <a:p>
            <a:r>
              <a:rPr lang="nl-NL" dirty="0"/>
              <a:t>Tweetalig Onderwijs (TTO): in onderzoek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2227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Is er dan nog verschil tussen havo en vwo?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Jazeker.</a:t>
            </a:r>
          </a:p>
          <a:p>
            <a:endParaRPr lang="nl-NL" dirty="0"/>
          </a:p>
          <a:p>
            <a:r>
              <a:rPr lang="nl-NL" dirty="0"/>
              <a:t>De havo richt zich op de aansluiting met het HBO waarin ook beroepsgericht geleerd wordt. We zoeken de verbinding met </a:t>
            </a:r>
            <a:r>
              <a:rPr lang="nl-NL" dirty="0" err="1"/>
              <a:t>HBO-instellingen</a:t>
            </a:r>
            <a:endParaRPr lang="nl-NL" dirty="0"/>
          </a:p>
          <a:p>
            <a:endParaRPr lang="nl-NL" dirty="0"/>
          </a:p>
          <a:p>
            <a:r>
              <a:rPr lang="nl-NL" dirty="0"/>
              <a:t>Het vwo (Atheneum en Gymnasium) richt zich op het wetenschappelijk onderwijs waar academische vaardigheden aangeleerd worden zoals onderzoek doen, analyseren e.d.</a:t>
            </a:r>
          </a:p>
          <a:p>
            <a:endParaRPr lang="nl-NL" dirty="0"/>
          </a:p>
          <a:p>
            <a:r>
              <a:rPr lang="nl-NL" dirty="0"/>
              <a:t>Het technasium wordt op havo en vwo aangeboden</a:t>
            </a:r>
          </a:p>
        </p:txBody>
      </p:sp>
    </p:spTree>
    <p:extLst>
      <p:ext uri="{BB962C8B-B14F-4D97-AF65-F5344CB8AC3E}">
        <p14:creationId xmlns:p14="http://schemas.microsoft.com/office/powerpoint/2010/main" val="22921519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oo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{1A9BB0D1-FF5F-B842-888D-E61FB31616A3}tf10001060</Template>
  <TotalTime>1567</TotalTime>
  <Words>690</Words>
  <Application>Microsoft Macintosh PowerPoint</Application>
  <PresentationFormat>Breedbeeld</PresentationFormat>
  <Paragraphs>148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Onderwijsontwerp  cluster havo/vwo</vt:lpstr>
      <vt:lpstr>Wat is het uiteindelijke doel van ons onderwijs?</vt:lpstr>
      <vt:lpstr>Onze pijlers van het onderwijs:</vt:lpstr>
      <vt:lpstr>Wat staat vast?</vt:lpstr>
      <vt:lpstr>Waarop richten wij het onderwijs binnen de havo en het vwo?</vt:lpstr>
      <vt:lpstr>Wat gaan we doen in het onderwijs?</vt:lpstr>
      <vt:lpstr>PowerPoint-presentatie</vt:lpstr>
      <vt:lpstr>Wat bieden we nog meer aan?</vt:lpstr>
      <vt:lpstr>Is er dan nog verschil tussen havo en vwo?</vt:lpstr>
      <vt:lpstr>Hoe wordt er ruimte gemaakt voor de leerroutes?</vt:lpstr>
      <vt:lpstr>Hoe wordt die 20% in de onderbouw ingevuld?</vt:lpstr>
      <vt:lpstr>Hoe wordt die 20% in de bovenbouw ingevuld?</vt:lpstr>
      <vt:lpstr>Onze pijlers van het onderwijs:</vt:lpstr>
      <vt:lpstr>Wat is het uiteindelijke doel van ons onderwijs?</vt:lpstr>
      <vt:lpstr>Afsluiting</vt:lpstr>
      <vt:lpstr>PowerPoint-presentatie</vt:lpstr>
    </vt:vector>
  </TitlesOfParts>
  <Company>SG de Rietlanden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Onderwijsontwerp Cluster Havo-VWO</dc:title>
  <dc:creator>Leber, René</dc:creator>
  <cp:lastModifiedBy>Rhody Matthijs</cp:lastModifiedBy>
  <cp:revision>79</cp:revision>
  <dcterms:created xsi:type="dcterms:W3CDTF">2018-02-27T10:55:07Z</dcterms:created>
  <dcterms:modified xsi:type="dcterms:W3CDTF">2018-05-29T08:21:54Z</dcterms:modified>
</cp:coreProperties>
</file>